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8" r:id="rId3"/>
    <p:sldId id="287" r:id="rId4"/>
    <p:sldId id="288" r:id="rId5"/>
    <p:sldId id="295" r:id="rId6"/>
    <p:sldId id="268" r:id="rId7"/>
    <p:sldId id="291" r:id="rId8"/>
    <p:sldId id="293" r:id="rId9"/>
    <p:sldId id="294" r:id="rId10"/>
    <p:sldId id="281" r:id="rId11"/>
    <p:sldId id="270" r:id="rId12"/>
    <p:sldId id="290" r:id="rId13"/>
    <p:sldId id="276" r:id="rId14"/>
    <p:sldId id="279" r:id="rId15"/>
    <p:sldId id="275" r:id="rId16"/>
    <p:sldId id="289" r:id="rId17"/>
    <p:sldId id="278" r:id="rId18"/>
    <p:sldId id="271" r:id="rId19"/>
    <p:sldId id="272" r:id="rId20"/>
    <p:sldId id="273" r:id="rId21"/>
    <p:sldId id="274" r:id="rId22"/>
    <p:sldId id="284" r:id="rId23"/>
    <p:sldId id="264" r:id="rId24"/>
    <p:sldId id="263" r:id="rId25"/>
    <p:sldId id="265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032" y="-2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46085125" cy="4608512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GB"/>
  <c:chart>
    <c:plotArea>
      <c:layout/>
      <c:barChart>
        <c:barDir val="bar"/>
        <c:grouping val="percentStacked"/>
        <c:ser>
          <c:idx val="0"/>
          <c:order val="0"/>
          <c:tx>
            <c:strRef>
              <c:f>Sheet1!$B$1</c:f>
              <c:strCache>
                <c:ptCount val="1"/>
                <c:pt idx="0">
                  <c:v>Lunar collimated</c:v>
                </c:pt>
              </c:strCache>
            </c:strRef>
          </c:tx>
          <c:spPr>
            <a:solidFill>
              <a:srgbClr val="FF0000"/>
            </a:solidFill>
          </c:spPr>
          <c:cat>
            <c:strRef>
              <c:f>Sheet1!$A$2:$A$4</c:f>
              <c:strCache>
                <c:ptCount val="3"/>
                <c:pt idx="0">
                  <c:v>Mitrofanov et al 2011</c:v>
                </c:pt>
                <c:pt idx="1">
                  <c:v>Mitrofanov et al 2010</c:v>
                </c:pt>
                <c:pt idx="2">
                  <c:v>Eke et al 2012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32</c:v>
                </c:pt>
                <c:pt idx="1">
                  <c:v>38</c:v>
                </c:pt>
                <c:pt idx="2">
                  <c:v>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Lunar uncollimated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Sheet1!$A$2:$A$4</c:f>
              <c:strCache>
                <c:ptCount val="3"/>
                <c:pt idx="0">
                  <c:v>Mitrofanov et al 2011</c:v>
                </c:pt>
                <c:pt idx="1">
                  <c:v>Mitrofanov et al 2010</c:v>
                </c:pt>
                <c:pt idx="2">
                  <c:v>Eke et al 2012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22</c:v>
                </c:pt>
                <c:pt idx="1">
                  <c:v>6</c:v>
                </c:pt>
                <c:pt idx="2">
                  <c:v>45.5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Spacecraft</c:v>
                </c:pt>
              </c:strCache>
            </c:strRef>
          </c:tx>
          <c:spPr>
            <a:solidFill>
              <a:schemeClr val="tx1"/>
            </a:solidFill>
          </c:spPr>
          <c:cat>
            <c:strRef>
              <c:f>Sheet1!$A$2:$A$4</c:f>
              <c:strCache>
                <c:ptCount val="3"/>
                <c:pt idx="0">
                  <c:v>Mitrofanov et al 2011</c:v>
                </c:pt>
                <c:pt idx="1">
                  <c:v>Mitrofanov et al 2010</c:v>
                </c:pt>
                <c:pt idx="2">
                  <c:v>Eke et al 2012</c:v>
                </c:pt>
              </c:strCache>
            </c:strRef>
          </c:cat>
          <c:val>
            <c:numRef>
              <c:f>Sheet1!$D$2:$D$4</c:f>
              <c:numCache>
                <c:formatCode>General</c:formatCode>
                <c:ptCount val="3"/>
                <c:pt idx="0">
                  <c:v>46</c:v>
                </c:pt>
                <c:pt idx="1">
                  <c:v>56</c:v>
                </c:pt>
                <c:pt idx="2">
                  <c:v>53.5</c:v>
                </c:pt>
              </c:numCache>
            </c:numRef>
          </c:val>
        </c:ser>
        <c:overlap val="100"/>
        <c:axId val="92925952"/>
        <c:axId val="92927488"/>
      </c:barChart>
      <c:catAx>
        <c:axId val="92925952"/>
        <c:scaling>
          <c:orientation val="minMax"/>
        </c:scaling>
        <c:axPos val="l"/>
        <c:tickLblPos val="nextTo"/>
        <c:crossAx val="92927488"/>
        <c:crosses val="autoZero"/>
        <c:auto val="1"/>
        <c:lblAlgn val="ctr"/>
        <c:lblOffset val="100"/>
      </c:catAx>
      <c:valAx>
        <c:axId val="92927488"/>
        <c:scaling>
          <c:orientation val="minMax"/>
        </c:scaling>
        <c:axPos val="b"/>
        <c:majorGridlines/>
        <c:numFmt formatCode="0%" sourceLinked="1"/>
        <c:tickLblPos val="nextTo"/>
        <c:crossAx val="92925952"/>
        <c:crosses val="autoZero"/>
        <c:crossBetween val="between"/>
      </c:valAx>
    </c:plotArea>
    <c:legend>
      <c:legendPos val="r"/>
      <c:layout/>
    </c:legend>
    <c:plotVisOnly val="1"/>
  </c:chart>
  <c:spPr>
    <a:noFill/>
  </c:spPr>
  <c:txPr>
    <a:bodyPr/>
    <a:lstStyle/>
    <a:p>
      <a:pPr>
        <a:defRPr sz="1800"/>
      </a:pPr>
      <a:endParaRPr lang="en-US"/>
    </a:p>
  </c:txPr>
  <c:externalData r:id="rId1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/>
              <a:pPr/>
              <a:t>23/02/2012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/>
              <a:pPr/>
              <a:t>23/02/2012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/>
              <a:pPr/>
              <a:t>23/02/2012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/>
              <a:pPr/>
              <a:t>23/02/2012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/>
              <a:pPr/>
              <a:t>23/02/2012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/>
              <a:pPr/>
              <a:t>23/02/2012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/>
              <a:pPr/>
              <a:t>23/02/2012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/>
              <a:pPr/>
              <a:t>23/02/2012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/>
              <a:pPr/>
              <a:t>23/02/2012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/>
              <a:pPr/>
              <a:t>23/02/2012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9986D-58F0-4936-86CE-BD49F434BD36}" type="datetimeFigureOut">
              <a:rPr lang="en-GB" smtClean="0"/>
              <a:pPr/>
              <a:t>23/02/2012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0BBE23-5FC2-478A-ABED-A98001B63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986D-58F0-4936-86CE-BD49F434BD36}" type="datetimeFigureOut">
              <a:rPr lang="en-GB" smtClean="0"/>
              <a:pPr/>
              <a:t>23/02/2012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BE23-5FC2-478A-ABED-A98001B6375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D9986D-58F0-4936-86CE-BD49F434BD36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23/02/2012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0BBE23-5FC2-478A-ABED-A98001B6375A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latin typeface="Arial Black" pitchFamily="34" charset="0"/>
              </a:rPr>
              <a:t>What does the LEND CSETN really measure?</a:t>
            </a:r>
            <a:endParaRPr lang="en-GB" dirty="0">
              <a:latin typeface="Arial Black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403648" y="2060848"/>
            <a:ext cx="6048672" cy="352839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GB" sz="2800" dirty="0" err="1" smtClean="0">
                <a:latin typeface="Franklin Gothic Medium" pitchFamily="34" charset="0"/>
              </a:rPr>
              <a:t>V.Eke</a:t>
            </a:r>
            <a:r>
              <a:rPr lang="en-GB" sz="2800" dirty="0" smtClean="0">
                <a:latin typeface="Franklin Gothic Medium" pitchFamily="34" charset="0"/>
              </a:rPr>
              <a:t> (ICC, Durham University, UK)</a:t>
            </a:r>
          </a:p>
          <a:p>
            <a:pPr>
              <a:buNone/>
            </a:pPr>
            <a:r>
              <a:rPr lang="en-GB" sz="2800" dirty="0" err="1" smtClean="0">
                <a:latin typeface="Franklin Gothic Medium" pitchFamily="34" charset="0"/>
              </a:rPr>
              <a:t>L.Teodoro</a:t>
            </a:r>
            <a:r>
              <a:rPr lang="en-GB" sz="2800" dirty="0" smtClean="0">
                <a:latin typeface="Franklin Gothic Medium" pitchFamily="34" charset="0"/>
              </a:rPr>
              <a:t> (BAER, NASA Ames)</a:t>
            </a:r>
          </a:p>
          <a:p>
            <a:pPr>
              <a:buNone/>
            </a:pPr>
            <a:r>
              <a:rPr lang="en-GB" sz="2800" dirty="0" err="1" smtClean="0">
                <a:latin typeface="Franklin Gothic Medium" pitchFamily="34" charset="0"/>
              </a:rPr>
              <a:t>D.Lawrence</a:t>
            </a:r>
            <a:r>
              <a:rPr lang="en-GB" sz="2800" dirty="0" smtClean="0">
                <a:latin typeface="Franklin Gothic Medium" pitchFamily="34" charset="0"/>
              </a:rPr>
              <a:t> (JHU APL)</a:t>
            </a:r>
          </a:p>
          <a:p>
            <a:pPr>
              <a:buNone/>
            </a:pPr>
            <a:r>
              <a:rPr lang="en-GB" sz="2800" dirty="0" err="1" smtClean="0">
                <a:latin typeface="Franklin Gothic Medium" pitchFamily="34" charset="0"/>
              </a:rPr>
              <a:t>R.Elphic</a:t>
            </a:r>
            <a:r>
              <a:rPr lang="en-GB" sz="2800" dirty="0" smtClean="0">
                <a:latin typeface="Franklin Gothic Medium" pitchFamily="34" charset="0"/>
              </a:rPr>
              <a:t> (NASA Ames)</a:t>
            </a:r>
          </a:p>
          <a:p>
            <a:pPr>
              <a:buNone/>
            </a:pPr>
            <a:r>
              <a:rPr lang="en-GB" sz="2800" dirty="0" err="1" smtClean="0">
                <a:latin typeface="Franklin Gothic Medium" pitchFamily="34" charset="0"/>
              </a:rPr>
              <a:t>W.Feldman</a:t>
            </a:r>
            <a:r>
              <a:rPr lang="en-GB" sz="2800" dirty="0" smtClean="0">
                <a:latin typeface="Franklin Gothic Medium" pitchFamily="34" charset="0"/>
              </a:rPr>
              <a:t> (PSI, Tucson)</a:t>
            </a:r>
          </a:p>
          <a:p>
            <a:pPr>
              <a:buNone/>
            </a:pPr>
            <a:endParaRPr lang="en-GB" sz="2800" dirty="0" smtClean="0">
              <a:latin typeface="Franklin Gothic Medium" pitchFamily="34" charset="0"/>
            </a:endParaRPr>
          </a:p>
          <a:p>
            <a:pPr>
              <a:buNone/>
            </a:pPr>
            <a:r>
              <a:rPr lang="en-GB" sz="2800" dirty="0" smtClean="0">
                <a:latin typeface="Franklin Gothic Medium" pitchFamily="34" charset="0"/>
              </a:rPr>
              <a:t>(See Eke et al, 2012, </a:t>
            </a:r>
            <a:r>
              <a:rPr lang="en-GB" sz="2800" dirty="0" err="1" smtClean="0">
                <a:latin typeface="Franklin Gothic Medium" pitchFamily="34" charset="0"/>
              </a:rPr>
              <a:t>ApJ</a:t>
            </a:r>
            <a:r>
              <a:rPr lang="en-GB" sz="2800" dirty="0" smtClean="0">
                <a:latin typeface="Franklin Gothic Medium" pitchFamily="34" charset="0"/>
              </a:rPr>
              <a:t>, 747, 6) </a:t>
            </a:r>
            <a:endParaRPr lang="en-GB" sz="28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 Black" pitchFamily="34" charset="0"/>
              </a:rPr>
              <a:t>Component fractions</a:t>
            </a:r>
            <a:endParaRPr lang="en-GB" sz="3600" dirty="0">
              <a:latin typeface="Arial Black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tn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396425"/>
            <a:ext cx="4506125" cy="4455495"/>
          </a:xfrm>
        </p:spPr>
      </p:pic>
      <p:pic>
        <p:nvPicPr>
          <p:cNvPr id="9" name="Content Placeholder 3" descr="setn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81990" y="-396425"/>
            <a:ext cx="4506125" cy="4455495"/>
          </a:xfrm>
          <a:prstGeom prst="rect">
            <a:avLst/>
          </a:prstGeom>
        </p:spPr>
      </p:pic>
      <p:pic>
        <p:nvPicPr>
          <p:cNvPr id="10" name="Content Placeholder 3" descr="setnma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203975"/>
            <a:ext cx="4506125" cy="4455495"/>
          </a:xfrm>
          <a:prstGeom prst="rect">
            <a:avLst/>
          </a:prstGeom>
        </p:spPr>
      </p:pic>
      <p:pic>
        <p:nvPicPr>
          <p:cNvPr id="11" name="Content Placeholder 3" descr="setnmap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81990" y="3203975"/>
            <a:ext cx="4506125" cy="445549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21650" y="143635"/>
            <a:ext cx="17283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Franklin Gothic Medium" pitchFamily="34" charset="0"/>
              </a:rPr>
              <a:t>CSETN data</a:t>
            </a:r>
            <a:endParaRPr lang="en-GB" sz="2400" dirty="0">
              <a:latin typeface="Franklin Gothic Medium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17105" y="143635"/>
            <a:ext cx="25049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Franklin Gothic Medium" pitchFamily="34" charset="0"/>
              </a:rPr>
              <a:t>Most likely model</a:t>
            </a:r>
            <a:endParaRPr lang="en-GB" sz="2400" dirty="0">
              <a:latin typeface="Franklin Gothic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81590" y="3654025"/>
            <a:ext cx="3043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Franklin Gothic Medium" pitchFamily="34" charset="0"/>
              </a:rPr>
              <a:t>Mitrofanov</a:t>
            </a:r>
            <a:r>
              <a:rPr lang="en-GB" sz="2400" dirty="0" smtClean="0">
                <a:latin typeface="Franklin Gothic Medium" pitchFamily="34" charset="0"/>
              </a:rPr>
              <a:t> et al 2010</a:t>
            </a:r>
            <a:endParaRPr lang="en-GB" sz="2400" dirty="0">
              <a:latin typeface="Franklin Gothic Medium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292080" y="3654025"/>
            <a:ext cx="30469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 smtClean="0">
                <a:latin typeface="Franklin Gothic Medium" pitchFamily="34" charset="0"/>
              </a:rPr>
              <a:t>Mitrofanov</a:t>
            </a:r>
            <a:r>
              <a:rPr lang="en-GB" sz="2400" dirty="0" smtClean="0">
                <a:latin typeface="Franklin Gothic Medium" pitchFamily="34" charset="0"/>
              </a:rPr>
              <a:t> et al 2011</a:t>
            </a:r>
            <a:endParaRPr lang="en-GB" sz="2400" dirty="0"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alt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537" y="360000"/>
            <a:ext cx="6041274" cy="59733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ewaltva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537" y="360000"/>
            <a:ext cx="6041274" cy="597339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>
                <a:latin typeface="Arial Black" pitchFamily="34" charset="0"/>
              </a:rPr>
              <a:t>Conclusions</a:t>
            </a:r>
            <a:endParaRPr lang="en-GB" sz="3600" dirty="0"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Franklin Gothic Medium" pitchFamily="34" charset="0"/>
              </a:rPr>
              <a:t>The LEND CSETN receives more than half of its counts from non-lunar sources</a:t>
            </a:r>
          </a:p>
          <a:p>
            <a:r>
              <a:rPr lang="en-GB" sz="2800" dirty="0" smtClean="0">
                <a:latin typeface="Franklin Gothic Medium" pitchFamily="34" charset="0"/>
              </a:rPr>
              <a:t>The lunar component is clearly dominated by </a:t>
            </a:r>
            <a:r>
              <a:rPr lang="en-GB" sz="2800" dirty="0" err="1" smtClean="0">
                <a:latin typeface="Franklin Gothic Medium" pitchFamily="34" charset="0"/>
              </a:rPr>
              <a:t>uncollimated</a:t>
            </a:r>
            <a:r>
              <a:rPr lang="en-GB" sz="2800" dirty="0" smtClean="0">
                <a:latin typeface="Franklin Gothic Medium" pitchFamily="34" charset="0"/>
              </a:rPr>
              <a:t> high energy epithermal (HEE) neutrons, in contrast to claims by the LEND team</a:t>
            </a:r>
          </a:p>
          <a:p>
            <a:r>
              <a:rPr lang="en-GB" sz="2800" dirty="0" smtClean="0">
                <a:latin typeface="Franklin Gothic Medium" pitchFamily="34" charset="0"/>
              </a:rPr>
              <a:t>The LEND SHEEN has produced the first lunar HEE map – this is the scientific product from this detector.</a:t>
            </a:r>
          </a:p>
          <a:p>
            <a:endParaRPr lang="en-GB" sz="2800" dirty="0" smtClean="0">
              <a:latin typeface="Franklin Gothic Medium" pitchFamily="34" charset="0"/>
            </a:endParaRPr>
          </a:p>
          <a:p>
            <a:endParaRPr lang="en-GB" sz="2800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tn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0057" y="773704"/>
            <a:ext cx="4713943" cy="4660977"/>
          </a:xfrm>
        </p:spPr>
      </p:pic>
      <p:pic>
        <p:nvPicPr>
          <p:cNvPr id="6" name="Content Placeholder 3" descr="setn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3705"/>
            <a:ext cx="4713942" cy="4660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555" y="953725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Franklin Gothic Medium" pitchFamily="34" charset="0"/>
              </a:rPr>
              <a:t>‘Omni-directional’ LEND</a:t>
            </a:r>
            <a:endParaRPr lang="en-GB" sz="280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7085" y="953725"/>
            <a:ext cx="2949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Franklin Gothic Medium" pitchFamily="34" charset="0"/>
              </a:rPr>
              <a:t>‘Collimated’ LEND</a:t>
            </a:r>
            <a:endParaRPr lang="en-GB" sz="2800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hul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121982"/>
            <a:ext cx="9144000" cy="26140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46575" y="593685"/>
            <a:ext cx="77858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Arial Black" pitchFamily="34" charset="0"/>
              </a:rPr>
              <a:t>Verification with Earth-based neutron</a:t>
            </a:r>
          </a:p>
          <a:p>
            <a:pPr algn="ctr"/>
            <a:r>
              <a:rPr lang="en-GB" sz="2800" dirty="0" smtClean="0">
                <a:latin typeface="Arial Black" pitchFamily="34" charset="0"/>
              </a:rPr>
              <a:t> detectors</a:t>
            </a:r>
            <a:endParaRPr lang="en-GB" sz="28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76645" y="4959170"/>
            <a:ext cx="61568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Franklin Gothic Medium" pitchFamily="34" charset="0"/>
              </a:rPr>
              <a:t>Spearman correlation coefficient=0.38</a:t>
            </a:r>
            <a:endParaRPr lang="en-GB" sz="2800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034" y="0"/>
            <a:ext cx="6935931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034" y="0"/>
            <a:ext cx="6935931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034" y="0"/>
            <a:ext cx="6935930" cy="68579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 descr="setnmap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73705"/>
            <a:ext cx="4713942" cy="4660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555" y="953725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Franklin Gothic Medium" pitchFamily="34" charset="0"/>
              </a:rPr>
              <a:t>‘Omni-directional’ LEND</a:t>
            </a:r>
            <a:endParaRPr lang="en-GB" sz="2800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pal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04034" y="0"/>
            <a:ext cx="6935930" cy="68579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y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535" y="1088740"/>
            <a:ext cx="3949645" cy="4332430"/>
          </a:xfrm>
          <a:prstGeom prst="rect">
            <a:avLst/>
          </a:prstGeom>
        </p:spPr>
      </p:pic>
      <p:pic>
        <p:nvPicPr>
          <p:cNvPr id="3" name="Picture 2" descr="m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7035" y="1178750"/>
            <a:ext cx="3983699" cy="38423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56565" y="593685"/>
            <a:ext cx="3614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anklin Gothic Medium" pitchFamily="34" charset="0"/>
              </a:rPr>
              <a:t>Boynton et al, 2010, LEAG Meeting</a:t>
            </a:r>
            <a:endParaRPr lang="en-GB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02070" y="593685"/>
            <a:ext cx="3182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anklin Gothic Medium" pitchFamily="34" charset="0"/>
              </a:rPr>
              <a:t>McClanahan et al, 2010, LPSC</a:t>
            </a:r>
            <a:endParaRPr lang="en-GB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r>
              <a:rPr lang="en-GB" dirty="0" smtClean="0">
                <a:latin typeface="Arial Black" pitchFamily="34" charset="0"/>
              </a:rPr>
              <a:t>The LEND CSETN</a:t>
            </a:r>
            <a:endParaRPr lang="en-GB" dirty="0">
              <a:latin typeface="Arial Black" pitchFamily="34" charset="0"/>
            </a:endParaRPr>
          </a:p>
        </p:txBody>
      </p:sp>
      <p:pic>
        <p:nvPicPr>
          <p:cNvPr id="4" name="Content Placeholder 3" descr="LEND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64857" y="1052736"/>
            <a:ext cx="4617792" cy="561662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91680" y="548680"/>
            <a:ext cx="5760640" cy="5760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1691680" y="548680"/>
            <a:ext cx="5760640" cy="576064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4211960" y="3113965"/>
            <a:ext cx="630070" cy="63006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etnmap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30057" y="773704"/>
            <a:ext cx="4713943" cy="4660977"/>
          </a:xfrm>
        </p:spPr>
      </p:pic>
      <p:pic>
        <p:nvPicPr>
          <p:cNvPr id="6" name="Content Placeholder 3" descr="setnmap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73705"/>
            <a:ext cx="4713942" cy="46609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555" y="953725"/>
            <a:ext cx="38154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Franklin Gothic Medium" pitchFamily="34" charset="0"/>
              </a:rPr>
              <a:t>‘Omni-directional’ LEND</a:t>
            </a:r>
            <a:endParaRPr lang="en-GB" sz="2800" dirty="0">
              <a:latin typeface="Franklin Gothic Medium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7085" y="953725"/>
            <a:ext cx="29495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Franklin Gothic Medium" pitchFamily="34" charset="0"/>
              </a:rPr>
              <a:t>‘Collimated’ LEND</a:t>
            </a:r>
            <a:endParaRPr lang="en-GB" sz="2800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oy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6535" y="1953693"/>
            <a:ext cx="3949645" cy="2602523"/>
          </a:xfrm>
          <a:prstGeom prst="rect">
            <a:avLst/>
          </a:prstGeom>
        </p:spPr>
      </p:pic>
      <p:pic>
        <p:nvPicPr>
          <p:cNvPr id="3" name="Picture 2" descr="mc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87035" y="1875062"/>
            <a:ext cx="3983699" cy="244974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016605" y="1223755"/>
            <a:ext cx="2549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err="1" smtClean="0">
                <a:latin typeface="Franklin Gothic Medium" pitchFamily="34" charset="0"/>
              </a:rPr>
              <a:t>Litvak</a:t>
            </a:r>
            <a:r>
              <a:rPr lang="en-GB" dirty="0" smtClean="0">
                <a:latin typeface="Franklin Gothic Medium" pitchFamily="34" charset="0"/>
              </a:rPr>
              <a:t> et al, 2012, LPSC</a:t>
            </a:r>
            <a:endParaRPr lang="en-GB" dirty="0">
              <a:latin typeface="Franklin Gothic Medium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517105" y="1223755"/>
            <a:ext cx="252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latin typeface="Franklin Gothic Medium" pitchFamily="34" charset="0"/>
              </a:rPr>
              <a:t>Sanin et al, 2011, LPSC</a:t>
            </a:r>
            <a:endParaRPr lang="en-GB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rocrop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91680" y="0"/>
            <a:ext cx="5364088" cy="3352555"/>
          </a:xfrm>
          <a:prstGeom prst="rect">
            <a:avLst/>
          </a:prstGeom>
          <a:scene3d>
            <a:camera prst="orthographicFront">
              <a:rot lat="0" lon="0" rev="18600000"/>
            </a:camera>
            <a:lightRig rig="threePt" dir="t"/>
          </a:scene3d>
        </p:spPr>
      </p:pic>
      <p:sp>
        <p:nvSpPr>
          <p:cNvPr id="5" name="Arc 4"/>
          <p:cNvSpPr/>
          <p:nvPr/>
        </p:nvSpPr>
        <p:spPr>
          <a:xfrm>
            <a:off x="-972616" y="5589240"/>
            <a:ext cx="10297144" cy="1268760"/>
          </a:xfrm>
          <a:prstGeom prst="arc">
            <a:avLst>
              <a:gd name="adj1" fmla="val 10815874"/>
              <a:gd name="adj2" fmla="val 23794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3923928" y="2852936"/>
            <a:ext cx="72008" cy="295232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539552" y="2708920"/>
            <a:ext cx="3240360" cy="3456384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4572000" y="2276872"/>
            <a:ext cx="1368152" cy="352839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4139952" y="2276872"/>
            <a:ext cx="432048" cy="28803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2195736" y="476672"/>
            <a:ext cx="2232248" cy="100811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3995936" y="1556792"/>
            <a:ext cx="432048" cy="936104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499992" y="332656"/>
            <a:ext cx="3816424" cy="244827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4067944" y="2636912"/>
            <a:ext cx="432048" cy="144016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86535" y="2348880"/>
            <a:ext cx="22502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latin typeface="Franklin Gothic Medium" pitchFamily="34" charset="0"/>
              </a:rPr>
              <a:t>Spacecraft</a:t>
            </a:r>
            <a:endParaRPr lang="en-GB" sz="2400" dirty="0">
              <a:latin typeface="Franklin Gothic Medium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86534" y="1763815"/>
            <a:ext cx="2925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chemeClr val="accent1"/>
                </a:solidFill>
                <a:latin typeface="Franklin Gothic Medium" pitchFamily="34" charset="0"/>
              </a:rPr>
              <a:t>Lunar</a:t>
            </a:r>
            <a:r>
              <a:rPr lang="en-GB" sz="2400" dirty="0" smtClean="0">
                <a:latin typeface="Franklin Gothic Medium" pitchFamily="34" charset="0"/>
              </a:rPr>
              <a:t> </a:t>
            </a:r>
            <a:r>
              <a:rPr lang="en-GB" sz="2400" dirty="0" err="1" smtClean="0">
                <a:solidFill>
                  <a:schemeClr val="accent1"/>
                </a:solidFill>
                <a:latin typeface="Franklin Gothic Medium" pitchFamily="34" charset="0"/>
              </a:rPr>
              <a:t>u</a:t>
            </a:r>
            <a:r>
              <a:rPr lang="en-GB" sz="2400" dirty="0" err="1" smtClean="0">
                <a:solidFill>
                  <a:schemeClr val="accent1"/>
                </a:solidFill>
                <a:latin typeface="Franklin Gothic Medium" pitchFamily="34" charset="0"/>
              </a:rPr>
              <a:t>ncollimated</a:t>
            </a:r>
            <a:endParaRPr lang="en-GB" sz="2400" dirty="0">
              <a:solidFill>
                <a:schemeClr val="accent1"/>
              </a:solidFill>
              <a:latin typeface="Franklin Gothic Medium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6535" y="1133745"/>
            <a:ext cx="27003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>
                <a:solidFill>
                  <a:srgbClr val="FF0000"/>
                </a:solidFill>
                <a:latin typeface="Franklin Gothic Medium" pitchFamily="34" charset="0"/>
              </a:rPr>
              <a:t>Lunar collimated</a:t>
            </a:r>
            <a:endParaRPr lang="en-GB" sz="2400" dirty="0">
              <a:solidFill>
                <a:srgbClr val="FF0000"/>
              </a:solidFill>
              <a:latin typeface="Franklin Gothic Medium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6945" y="867761"/>
            <a:ext cx="4776178" cy="4722514"/>
          </a:xfrm>
          <a:prstGeom prst="rect">
            <a:avLst/>
          </a:prstGeom>
        </p:spPr>
      </p:pic>
      <p:pic>
        <p:nvPicPr>
          <p:cNvPr id="3" name="Picture 2" descr="leemo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515" y="0"/>
            <a:ext cx="3375375" cy="225591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6945" y="867761"/>
            <a:ext cx="4776178" cy="4722514"/>
          </a:xfrm>
          <a:prstGeom prst="rect">
            <a:avLst/>
          </a:prstGeom>
        </p:spPr>
      </p:pic>
      <p:pic>
        <p:nvPicPr>
          <p:cNvPr id="3" name="Picture 2" descr="leemo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515" y="0"/>
            <a:ext cx="3375375" cy="2255919"/>
          </a:xfrm>
          <a:prstGeom prst="rect">
            <a:avLst/>
          </a:prstGeom>
        </p:spPr>
      </p:pic>
      <p:pic>
        <p:nvPicPr>
          <p:cNvPr id="6" name="Picture 5" descr="leemo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515" y="2273443"/>
            <a:ext cx="3375375" cy="222677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lt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6945" y="867761"/>
            <a:ext cx="4776179" cy="4722514"/>
          </a:xfrm>
          <a:prstGeom prst="rect">
            <a:avLst/>
          </a:prstGeom>
        </p:spPr>
      </p:pic>
      <p:pic>
        <p:nvPicPr>
          <p:cNvPr id="3" name="Picture 2" descr="leemodc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6515" y="0"/>
            <a:ext cx="3375375" cy="2255919"/>
          </a:xfrm>
          <a:prstGeom prst="rect">
            <a:avLst/>
          </a:prstGeom>
        </p:spPr>
      </p:pic>
      <p:pic>
        <p:nvPicPr>
          <p:cNvPr id="6" name="Picture 5" descr="leemod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6515" y="2273443"/>
            <a:ext cx="3375375" cy="2226772"/>
          </a:xfrm>
          <a:prstGeom prst="rect">
            <a:avLst/>
          </a:prstGeom>
        </p:spPr>
      </p:pic>
      <p:pic>
        <p:nvPicPr>
          <p:cNvPr id="7" name="Picture 6" descr="leemodc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06515" y="4549673"/>
            <a:ext cx="3375375" cy="222857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30674"/>
            <a:ext cx="9144000" cy="2196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16605" y="818710"/>
            <a:ext cx="74458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 smtClean="0">
                <a:latin typeface="Arial Black" pitchFamily="34" charset="0"/>
              </a:rPr>
              <a:t>First 15 months of LEND CSETN data</a:t>
            </a:r>
            <a:endParaRPr lang="en-GB" sz="2800" dirty="0">
              <a:latin typeface="Arial Black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21750" y="5094185"/>
            <a:ext cx="35733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Franklin Gothic Medium" pitchFamily="34" charset="0"/>
              </a:rPr>
              <a:t>Average count rate=3.6/s</a:t>
            </a:r>
            <a:endParaRPr lang="en-GB" sz="2400" dirty="0">
              <a:latin typeface="Franklin Gothic Medium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22908</TotalTime>
  <Words>203</Words>
  <Application>Microsoft Office PowerPoint</Application>
  <PresentationFormat>On-screen Show (4:3)</PresentationFormat>
  <Paragraphs>35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Office Theme</vt:lpstr>
      <vt:lpstr>1_Office Theme</vt:lpstr>
      <vt:lpstr>What does the LEND CSETN really measure?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Component fractions</vt:lpstr>
      <vt:lpstr>Slide 11</vt:lpstr>
      <vt:lpstr>Slide 12</vt:lpstr>
      <vt:lpstr>Slide 13</vt:lpstr>
      <vt:lpstr>Conclusions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The LEND CSETN</vt:lpstr>
      <vt:lpstr>Slide 23</vt:lpstr>
      <vt:lpstr>Slide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Vince</dc:creator>
  <cp:lastModifiedBy>Vince</cp:lastModifiedBy>
  <cp:revision>14</cp:revision>
  <dcterms:created xsi:type="dcterms:W3CDTF">2011-07-19T11:15:15Z</dcterms:created>
  <dcterms:modified xsi:type="dcterms:W3CDTF">2012-03-05T10:54:30Z</dcterms:modified>
</cp:coreProperties>
</file>